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9" r:id="rId4"/>
    <p:sldId id="257" r:id="rId5"/>
    <p:sldId id="258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D13C-9310-4667-8747-B9C250837797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jpeg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" Type="http://schemas.openxmlformats.org/officeDocument/2006/relationships/image" Target="../media/image27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245"/>
          <a:stretch/>
        </p:blipFill>
        <p:spPr>
          <a:xfrm>
            <a:off x="0" y="18000"/>
            <a:ext cx="9144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621" y="260648"/>
            <a:ext cx="72008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Микрорайон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«НОВЫЙ ЯРОСЛАВЛЬ»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287">
        <p14:vortex dir="r"/>
      </p:transition>
    </mc:Choice>
    <mc:Fallback xmlns="">
      <p:transition spd="slow" advTm="4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944438" y="188640"/>
            <a:ext cx="4752528" cy="9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FFFF00"/>
                </a:solidFill>
              </a:rPr>
              <a:t>КОНЦЕПЦИЯ МИКРОРАЙОНА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«НОВЫЙ ЯРОСЛАВЛЬ»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1096434"/>
            <a:ext cx="3808041" cy="521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СРОКИ ОСВОЕНИЯ: 10 ЛЕТ</a:t>
            </a: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1617461"/>
            <a:ext cx="6696744" cy="715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ОБЪЕМ СТРОИТЕЛЬСТВА: </a:t>
            </a:r>
          </a:p>
          <a:p>
            <a:r>
              <a:rPr lang="ru-RU" sz="1800" b="1" dirty="0" smtClean="0"/>
              <a:t>БОЛЕЕ 320 ТЫС. КВ. М.</a:t>
            </a:r>
            <a:endParaRPr lang="ru-RU" sz="1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5" y="4581128"/>
            <a:ext cx="3347864" cy="1882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5" y="2492896"/>
            <a:ext cx="3347864" cy="18822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821"/>
            <a:ext cx="3347864" cy="188225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923928" y="2333308"/>
            <a:ext cx="5112568" cy="1656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ОБЪЕКТЫ ИНФРАСТРУКТУРЫ: </a:t>
            </a:r>
            <a:r>
              <a:rPr lang="ru-RU" sz="1800" dirty="0" smtClean="0"/>
              <a:t>Общеобразовательная </a:t>
            </a:r>
            <a:r>
              <a:rPr lang="ru-RU" sz="1800" dirty="0"/>
              <a:t>школа на 875 мест, два детских садика на 200 мест, спортивно-оздоровительный комплекс, аптека, </a:t>
            </a:r>
            <a:r>
              <a:rPr lang="ru-RU" sz="1800" dirty="0" smtClean="0"/>
              <a:t>торговый центр (магазин и кафе).</a:t>
            </a:r>
            <a:endParaRPr lang="ru-RU" sz="18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23928" y="4356242"/>
            <a:ext cx="489654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rgbClr val="FFFF00"/>
                </a:solidFill>
              </a:rPr>
              <a:t>Для программы нами заявлено строительство 1-й очереди в объеме 55 362 тыс. кв. м. со сроком ввода в эксплуатацию до 1 июля 2017 года. Это 27 трехэтажных </a:t>
            </a:r>
            <a:r>
              <a:rPr lang="ru-RU" sz="1800" dirty="0" smtClean="0">
                <a:solidFill>
                  <a:srgbClr val="FFFF00"/>
                </a:solidFill>
              </a:rPr>
              <a:t>многоквартирных </a:t>
            </a:r>
            <a:r>
              <a:rPr lang="ru-RU" sz="1800" dirty="0">
                <a:solidFill>
                  <a:srgbClr val="FFFF00"/>
                </a:solidFill>
              </a:rPr>
              <a:t>домов, 1 377 квартир.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4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610">
        <p14:vortex dir="r"/>
      </p:transition>
    </mc:Choice>
    <mc:Fallback xmlns="">
      <p:transition spd="slow" advTm="12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>
          <a:xfrm>
            <a:off x="-4507" y="738000"/>
            <a:ext cx="9130632" cy="61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82" y="729980"/>
            <a:ext cx="8496944" cy="83445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 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разработка концепции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микрорайона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проектирования, получение ТУ на присоединение к сетям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8482" y="519829"/>
            <a:ext cx="8496944" cy="436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Ноябрь 2013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аукцион на право освоения участка 118 Га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82" y="1291922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Август 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отбор для участия в программе ЖРС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8482" y="1583509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Ноябрь 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начало строительства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4827" y="1861898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Май 2015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первые котлованы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55776" y="188640"/>
            <a:ext cx="4716908" cy="436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ЭТАПЫ РЕАЛИЗАЦИИ ПРОЕКТА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4827" y="2148163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Январь 2016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активное строительство первой очереди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939">
        <p14:vortex dir="r"/>
      </p:transition>
    </mc:Choice>
    <mc:Fallback xmlns="">
      <p:transition spd="slow" advTm="8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9036496" cy="648072"/>
          </a:xfrm>
        </p:spPr>
        <p:txBody>
          <a:bodyPr>
            <a:normAutofit/>
          </a:bodyPr>
          <a:lstStyle/>
          <a:p>
            <a:pPr algn="ctr"/>
            <a:r>
              <a:rPr lang="ru-RU" sz="2600" b="1" u="sng" dirty="0" smtClean="0"/>
              <a:t>ПОДДЕРЖКА ПРОЕКТА. ФИНАНСИРОВАНИЕ</a:t>
            </a:r>
            <a:endParaRPr lang="ru-RU" sz="2600" b="1" u="sng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65965" y="692696"/>
            <a:ext cx="8783206" cy="2562382"/>
            <a:chOff x="265965" y="923336"/>
            <a:chExt cx="8783206" cy="2562382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1924058" y="923336"/>
              <a:ext cx="7125113" cy="4230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ведется при поддержке:</a:t>
              </a:r>
              <a:endPara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1923495" y="1360926"/>
              <a:ext cx="6261016" cy="3890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Правительства Ярославской области</a:t>
              </a: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1923495" y="1988802"/>
              <a:ext cx="6693065" cy="3936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Правительства Российской Федерации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923495" y="2503309"/>
              <a:ext cx="6791943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Фонда Поддержки развития жилищного строительства</a:t>
              </a: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1924058" y="2966404"/>
              <a:ext cx="6693065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Агентства ипотечного кредитного кредитования Ярославской области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65" y="2624146"/>
              <a:ext cx="1536925" cy="32612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13" y="1233780"/>
              <a:ext cx="451331" cy="64338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760" y="1990179"/>
              <a:ext cx="472884" cy="51313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66" y="3069149"/>
              <a:ext cx="1063077" cy="36976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726609" y="3356992"/>
            <a:ext cx="7889948" cy="670542"/>
            <a:chOff x="726609" y="3724765"/>
            <a:chExt cx="7889948" cy="670542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1923492" y="3724765"/>
              <a:ext cx="5832650" cy="403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Проектное </a:t>
              </a:r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финансирование</a:t>
              </a:r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1923492" y="4057334"/>
              <a:ext cx="6693065" cy="337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Северный банк Сбербанка России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09" y="4078901"/>
              <a:ext cx="1067032" cy="29483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2303617" y="3683077"/>
            <a:ext cx="4312638" cy="2778215"/>
            <a:chOff x="3101699" y="3197168"/>
            <a:chExt cx="5115465" cy="32954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99" y="4911768"/>
              <a:ext cx="1118402" cy="15808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053" y="4911768"/>
              <a:ext cx="1118402" cy="15808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981" y="3197168"/>
              <a:ext cx="1118402" cy="15808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222" y="3197168"/>
              <a:ext cx="1118402" cy="15808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463" y="3197168"/>
              <a:ext cx="1118402" cy="15808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407" y="4885048"/>
              <a:ext cx="1118402" cy="15808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762" y="4885048"/>
              <a:ext cx="1118402" cy="15808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09382" y="4077072"/>
            <a:ext cx="8308515" cy="2516803"/>
            <a:chOff x="309382" y="4077072"/>
            <a:chExt cx="8308515" cy="2516803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924058" y="4077072"/>
              <a:ext cx="5071756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Ипотечное кредитование:</a:t>
              </a:r>
              <a:endPara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924832" y="5405675"/>
              <a:ext cx="1351380" cy="4309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ВТБ-24</a:t>
              </a: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924832" y="5769536"/>
              <a:ext cx="5940921" cy="4677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Московский индустриальный банк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1923493" y="6223222"/>
              <a:ext cx="4286022" cy="3706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Промсвязьбанк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50" y="5488021"/>
              <a:ext cx="996140" cy="34256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11" y="5901862"/>
              <a:ext cx="1067032" cy="28040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82" y="6282959"/>
              <a:ext cx="1493507" cy="31091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57" y="5093753"/>
              <a:ext cx="1067032" cy="294838"/>
            </a:xfrm>
            <a:prstGeom prst="rect">
              <a:avLst/>
            </a:prstGeom>
          </p:spPr>
        </p:pic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1923493" y="5072185"/>
              <a:ext cx="6693065" cy="337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Северный банк Сбербанка России</a:t>
              </a:r>
            </a:p>
          </p:txBody>
        </p:sp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1924832" y="4551598"/>
              <a:ext cx="6693065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Агентства ипотечного кредитного кредитования Ярославской области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34" y="4628385"/>
              <a:ext cx="1063077" cy="3697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30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7156">
        <p14:vortex dir="r"/>
      </p:transition>
    </mc:Choice>
    <mc:Fallback xmlns="">
      <p:transition spd="slow" advTm="371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623" y="603717"/>
            <a:ext cx="7883037" cy="881068"/>
          </a:xfrm>
        </p:spPr>
        <p:txBody>
          <a:bodyPr/>
          <a:lstStyle/>
          <a:p>
            <a:r>
              <a:rPr lang="ru-RU" sz="2400" dirty="0"/>
              <a:t>Инженерная инфраструктура микрорайона </a:t>
            </a:r>
            <a:r>
              <a:rPr lang="ru-RU" sz="2400" dirty="0" smtClean="0"/>
              <a:t>«Новый Ярославль».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5242" y="1652879"/>
            <a:ext cx="8261163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Получены Технические условия на подключения микрорайона к сетям газоснабжения, водоснабжения/водоотведения, электричества.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9529" y="3068960"/>
            <a:ext cx="790112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Запроектировано строительство собственного </a:t>
            </a:r>
            <a:r>
              <a:rPr lang="ru-RU" sz="2400" dirty="0" err="1"/>
              <a:t>энергоцентра</a:t>
            </a:r>
            <a:r>
              <a:rPr lang="ru-RU" sz="2400" dirty="0"/>
              <a:t> с применением </a:t>
            </a:r>
            <a:r>
              <a:rPr lang="ru-RU" sz="2400" dirty="0" err="1"/>
              <a:t>когенерирующих</a:t>
            </a:r>
            <a:r>
              <a:rPr lang="ru-RU" sz="2400" dirty="0"/>
              <a:t> </a:t>
            </a:r>
            <a:r>
              <a:rPr lang="ru-RU" sz="2400" dirty="0" smtClean="0"/>
              <a:t>станций.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31" y="4437112"/>
            <a:ext cx="2846288" cy="1797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2013063" cy="1797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888300" cy="1797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3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818">
        <p14:vortex dir="r"/>
      </p:transition>
    </mc:Choice>
    <mc:Fallback xmlns="">
      <p:transition spd="slow" advTm="12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63" y="548680"/>
            <a:ext cx="7736987" cy="924475"/>
          </a:xfrm>
        </p:spPr>
        <p:txBody>
          <a:bodyPr/>
          <a:lstStyle/>
          <a:p>
            <a:pPr algn="ctr"/>
            <a:r>
              <a:rPr lang="ru-RU" sz="2400" b="1" dirty="0" smtClean="0"/>
              <a:t>ТРАНСПОРТНАЯ ИНФРАСТРУКТУРА МИКРОРАЙОНА «НОВЫЙ ЯРОСЛАВЛЬ»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9576" y="1484784"/>
            <a:ext cx="7736987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/>
              <a:t>Проектом предусмотрена </a:t>
            </a:r>
            <a:r>
              <a:rPr lang="ru-RU" sz="2400" dirty="0"/>
              <a:t>удобная подъездная дорога к </a:t>
            </a:r>
            <a:r>
              <a:rPr lang="ru-RU" sz="2400" dirty="0" smtClean="0"/>
              <a:t>микрорайону </a:t>
            </a:r>
            <a:r>
              <a:rPr lang="ru-RU" sz="2400" dirty="0"/>
              <a:t>со стороны Ленинградского проспекта.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791549" cy="2994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8" y="3284984"/>
            <a:ext cx="1684636" cy="2994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284984"/>
            <a:ext cx="1684636" cy="299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4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528">
        <p14:vortex dir="r"/>
      </p:transition>
    </mc:Choice>
    <mc:Fallback xmlns="">
      <p:transition spd="slow" advTm="8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4047" y="2780928"/>
            <a:ext cx="8419074" cy="1005976"/>
          </a:xfrm>
        </p:spPr>
        <p:txBody>
          <a:bodyPr/>
          <a:lstStyle/>
          <a:p>
            <a:pPr algn="ctr"/>
            <a:r>
              <a:rPr lang="ru-RU" sz="2400" b="1" dirty="0" smtClean="0"/>
              <a:t>ПРОЦЕСС СТРОИТЕЛЬСТВА </a:t>
            </a:r>
            <a:br>
              <a:rPr lang="ru-RU" sz="2400" b="1" dirty="0" smtClean="0"/>
            </a:br>
            <a:r>
              <a:rPr lang="ru-RU" sz="2400" b="1" dirty="0" smtClean="0"/>
              <a:t>МКРН</a:t>
            </a:r>
            <a:r>
              <a:rPr lang="ru-RU" sz="2400" b="1" dirty="0" smtClean="0"/>
              <a:t>«НОВЫЙ </a:t>
            </a:r>
            <a:r>
              <a:rPr lang="ru-RU" sz="2400" b="1" dirty="0" smtClean="0"/>
              <a:t>ЯРОСЛАВЛЬ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924475"/>
          </a:xfrm>
        </p:spPr>
        <p:txBody>
          <a:bodyPr/>
          <a:lstStyle/>
          <a:p>
            <a:pPr algn="ctr"/>
            <a:r>
              <a:rPr lang="ru-RU" sz="2800" b="1" dirty="0" smtClean="0"/>
              <a:t>Список граждан, включенных </a:t>
            </a:r>
            <a:br>
              <a:rPr lang="ru-RU" sz="2800" b="1" dirty="0" smtClean="0"/>
            </a:br>
            <a:r>
              <a:rPr lang="ru-RU" sz="2800" b="1" dirty="0" smtClean="0"/>
              <a:t>в государственную программу «Жилье для российской семьи»</a:t>
            </a:r>
            <a:endParaRPr lang="ru-RU" sz="2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54053"/>
              </p:ext>
            </p:extLst>
          </p:nvPr>
        </p:nvGraphicFramePr>
        <p:xfrm>
          <a:off x="467544" y="1844824"/>
          <a:ext cx="3896653" cy="4052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6"/>
                <a:gridCol w="1553768"/>
                <a:gridCol w="587251"/>
                <a:gridCol w="834997"/>
                <a:gridCol w="672891"/>
              </a:tblGrid>
              <a:tr h="3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Фроловы А. 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Березина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Сисько К.К.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Добрякова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33,91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Стрельников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Назаров А.Л.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Комиссарова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Игнашов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Монахова Е.Н.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Солодовников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Новикова И.С.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Загородняя Т.В.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Кузнецова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Глазунов А.Е.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Кочубеева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Фролова Г.Э.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49,62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Виноградова Е.А.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Лобов Ю.Н.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Похлебалова Н.Ю.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Мезенцева О.А.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50572"/>
              </p:ext>
            </p:extLst>
          </p:nvPr>
        </p:nvGraphicFramePr>
        <p:xfrm>
          <a:off x="4716016" y="1844824"/>
          <a:ext cx="3896653" cy="4052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6"/>
                <a:gridCol w="1553768"/>
                <a:gridCol w="587251"/>
                <a:gridCol w="834997"/>
                <a:gridCol w="672891"/>
              </a:tblGrid>
              <a:tr h="3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Панфилова Ю.Ю.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Седов Р.В.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Романова Н.А.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Рогозина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Виноградова Т.Е.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Панков Ю.В.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Замотин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Плохова И.В.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Зук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Гостева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Рыжова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Смирнова Е.В.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Приказчиков О.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Калабина Л.А.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Колесов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Серебрякова Т.В.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Василенко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Отрыганов А.Л.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Лазарева О.Г.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29,95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Спиридонова М.Л.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0647"/>
              </p:ext>
            </p:extLst>
          </p:nvPr>
        </p:nvGraphicFramePr>
        <p:xfrm>
          <a:off x="2555776" y="1916832"/>
          <a:ext cx="4038599" cy="381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71"/>
                <a:gridCol w="1610368"/>
                <a:gridCol w="608643"/>
                <a:gridCol w="865414"/>
                <a:gridCol w="697403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Алексеева И.Г.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Коновалова Н.Д.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Тимохина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Герасимов Ю.А.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Горшков Л.В.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Теплякова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Гусев И.А.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Чичирко С.М.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Храпункова А.Е.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Леонтьев А.И.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Смирнова И.В.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Шелепанова Ю.Г.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Василенко Л.М.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Рауткина Н.И.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Авакян А. Р.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Махамалкин 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Павлычев А.В.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Акимов А.В.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5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|1.5|1.2|1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5|1.4|1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2.3|0.9|2.2|1|2.2|1|2.3|1|1.2|2.2|0.8|1.2|2.2|1.1|2.5|1|2.4|1.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9|1.9|1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7|1.3|1.1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1745</TotalTime>
  <Words>676</Words>
  <Application>Microsoft Office PowerPoint</Application>
  <PresentationFormat>Экран (4:3)</PresentationFormat>
  <Paragraphs>340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Summer</vt:lpstr>
      <vt:lpstr>1_Summer</vt:lpstr>
      <vt:lpstr>Микрорайон  «НОВЫЙ ЯРОСЛАВЛЬ»</vt:lpstr>
      <vt:lpstr>КОНЦЕПЦИЯ МИКРОРАЙОНА  «НОВЫЙ ЯРОСЛАВЛЬ»</vt:lpstr>
      <vt:lpstr>Март 2014 - разработка концепции микрорайона, начало проектирования, получение ТУ на присоединение к сетям</vt:lpstr>
      <vt:lpstr>ПОДДЕРЖКА ПРОЕКТА. ФИНАНСИРОВАНИЕ</vt:lpstr>
      <vt:lpstr>Инженерная инфраструктура микрорайона «Новый Ярославль». </vt:lpstr>
      <vt:lpstr>ТРАНСПОРТНАЯ ИНФРАСТРУКТУРА МИКРОРАЙОНА «НОВЫЙ ЯРОСЛАВЛЬ»</vt:lpstr>
      <vt:lpstr>ПРОЦЕСС СТРОИТЕЛЬСТВА  МКРН«НОВЫЙ ЯРОСЛАВЛЬ» </vt:lpstr>
      <vt:lpstr>Список граждан, включенных  в государственную программу «Жилье для российской семьи»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Руф Стайл</dc:creator>
  <cp:lastModifiedBy>Руф Стайл</cp:lastModifiedBy>
  <cp:revision>108</cp:revision>
  <dcterms:created xsi:type="dcterms:W3CDTF">2015-05-25T13:12:45Z</dcterms:created>
  <dcterms:modified xsi:type="dcterms:W3CDTF">2016-04-01T08:17:00Z</dcterms:modified>
</cp:coreProperties>
</file>